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43" r:id="rId44"/>
    <p:sldId id="344" r:id="rId45"/>
    <p:sldId id="317" r:id="rId46"/>
    <p:sldId id="319" r:id="rId47"/>
    <p:sldId id="320" r:id="rId48"/>
    <p:sldId id="345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6" r:id="rId7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636466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2CB"/>
          </a:solidFill>
        </a:fill>
      </a:tcStyle>
    </a:wholeTbl>
    <a:band2H>
      <a:tcTxStyle/>
      <a:tcStyle>
        <a:tcBdr/>
        <a:fill>
          <a:solidFill>
            <a:srgbClr val="FC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FE1"/>
          </a:solidFill>
        </a:fill>
      </a:tcStyle>
    </a:wholeTbl>
    <a:band2H>
      <a:tcTxStyle/>
      <a:tcStyle>
        <a:tcBdr/>
        <a:fill>
          <a:solidFill>
            <a:srgbClr val="E7F0F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F8F8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636466"/>
        </a:fontRef>
        <a:srgbClr val="6364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36466"/>
              </a:solidFill>
              <a:prstDash val="solid"/>
              <a:round/>
            </a:ln>
          </a:top>
          <a:bottom>
            <a:ln w="254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36466"/>
              </a:solidFill>
              <a:prstDash val="solid"/>
              <a:round/>
            </a:ln>
          </a:top>
          <a:bottom>
            <a:ln w="254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364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364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3646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636466"/>
              </a:solidFill>
              <a:prstDash val="solid"/>
              <a:round/>
            </a:ln>
          </a:left>
          <a:right>
            <a:ln w="12700" cap="flat">
              <a:solidFill>
                <a:srgbClr val="636466"/>
              </a:solidFill>
              <a:prstDash val="solid"/>
              <a:round/>
            </a:ln>
          </a:right>
          <a:top>
            <a:ln w="12700" cap="flat">
              <a:solidFill>
                <a:srgbClr val="636466"/>
              </a:solidFill>
              <a:prstDash val="solid"/>
              <a:round/>
            </a:ln>
          </a:top>
          <a:bottom>
            <a:ln w="127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solidFill>
                <a:srgbClr val="636466"/>
              </a:solidFill>
              <a:prstDash val="solid"/>
              <a:round/>
            </a:ln>
          </a:insideH>
          <a:insideV>
            <a:ln w="12700" cap="flat">
              <a:solidFill>
                <a:srgbClr val="636466"/>
              </a:solidFill>
              <a:prstDash val="solid"/>
              <a:round/>
            </a:ln>
          </a:insideV>
        </a:tcBdr>
        <a:fill>
          <a:solidFill>
            <a:srgbClr val="63646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636466"/>
              </a:solidFill>
              <a:prstDash val="solid"/>
              <a:round/>
            </a:ln>
          </a:left>
          <a:right>
            <a:ln w="12700" cap="flat">
              <a:solidFill>
                <a:srgbClr val="636466"/>
              </a:solidFill>
              <a:prstDash val="solid"/>
              <a:round/>
            </a:ln>
          </a:right>
          <a:top>
            <a:ln w="12700" cap="flat">
              <a:solidFill>
                <a:srgbClr val="636466"/>
              </a:solidFill>
              <a:prstDash val="solid"/>
              <a:round/>
            </a:ln>
          </a:top>
          <a:bottom>
            <a:ln w="127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solidFill>
                <a:srgbClr val="636466"/>
              </a:solidFill>
              <a:prstDash val="solid"/>
              <a:round/>
            </a:ln>
          </a:insideH>
          <a:insideV>
            <a:ln w="12700" cap="flat">
              <a:solidFill>
                <a:srgbClr val="636466"/>
              </a:solidFill>
              <a:prstDash val="solid"/>
              <a:round/>
            </a:ln>
          </a:insideV>
        </a:tcBdr>
        <a:fill>
          <a:solidFill>
            <a:srgbClr val="636466">
              <a:alpha val="20000"/>
            </a:srgbClr>
          </a:solidFill>
        </a:fill>
      </a:tcStyle>
    </a:firstCol>
    <a:lastRow>
      <a:tcTxStyle b="on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636466"/>
              </a:solidFill>
              <a:prstDash val="solid"/>
              <a:round/>
            </a:ln>
          </a:left>
          <a:right>
            <a:ln w="12700" cap="flat">
              <a:solidFill>
                <a:srgbClr val="636466"/>
              </a:solidFill>
              <a:prstDash val="solid"/>
              <a:round/>
            </a:ln>
          </a:right>
          <a:top>
            <a:ln w="50800" cap="flat">
              <a:solidFill>
                <a:srgbClr val="636466"/>
              </a:solidFill>
              <a:prstDash val="solid"/>
              <a:round/>
            </a:ln>
          </a:top>
          <a:bottom>
            <a:ln w="127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solidFill>
                <a:srgbClr val="636466"/>
              </a:solidFill>
              <a:prstDash val="solid"/>
              <a:round/>
            </a:ln>
          </a:insideH>
          <a:insideV>
            <a:ln w="12700" cap="flat">
              <a:solidFill>
                <a:srgbClr val="63646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36466"/>
        </a:fontRef>
        <a:srgbClr val="636466"/>
      </a:tcTxStyle>
      <a:tcStyle>
        <a:tcBdr>
          <a:left>
            <a:ln w="12700" cap="flat">
              <a:solidFill>
                <a:srgbClr val="636466"/>
              </a:solidFill>
              <a:prstDash val="solid"/>
              <a:round/>
            </a:ln>
          </a:left>
          <a:right>
            <a:ln w="12700" cap="flat">
              <a:solidFill>
                <a:srgbClr val="636466"/>
              </a:solidFill>
              <a:prstDash val="solid"/>
              <a:round/>
            </a:ln>
          </a:right>
          <a:top>
            <a:ln w="12700" cap="flat">
              <a:solidFill>
                <a:srgbClr val="636466"/>
              </a:solidFill>
              <a:prstDash val="solid"/>
              <a:round/>
            </a:ln>
          </a:top>
          <a:bottom>
            <a:ln w="25400" cap="flat">
              <a:solidFill>
                <a:srgbClr val="636466"/>
              </a:solidFill>
              <a:prstDash val="solid"/>
              <a:round/>
            </a:ln>
          </a:bottom>
          <a:insideH>
            <a:ln w="12700" cap="flat">
              <a:solidFill>
                <a:srgbClr val="636466"/>
              </a:solidFill>
              <a:prstDash val="solid"/>
              <a:round/>
            </a:ln>
          </a:insideH>
          <a:insideV>
            <a:ln w="12700" cap="flat">
              <a:solidFill>
                <a:srgbClr val="63646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4-05T17:51:52.294" idx="1">
    <p:pos x="3784" y="92"/>
    <p:text>Get better image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6014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1pPr>
    <a:lvl2pPr indent="2286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2pPr>
    <a:lvl3pPr indent="4572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3pPr>
    <a:lvl4pPr indent="6858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4pPr>
    <a:lvl5pPr indent="9144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5pPr>
    <a:lvl6pPr indent="11430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6pPr>
    <a:lvl7pPr indent="13716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7pPr>
    <a:lvl8pPr indent="16002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8pPr>
    <a:lvl9pPr indent="1828800" defTabSz="457200" latinLnBrk="0">
      <a:defRPr sz="1200">
        <a:solidFill>
          <a:srgbClr val="636466"/>
        </a:solid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537798" y="2424109"/>
            <a:ext cx="5235202" cy="33544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2401009" y="2762356"/>
            <a:ext cx="4371991" cy="7777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 i="1"/>
            </a:lvl1pPr>
            <a:lvl2pPr marL="620485" indent="-163285">
              <a:spcBef>
                <a:spcPts val="300"/>
              </a:spcBef>
              <a:buFontTx/>
              <a:defRPr sz="1600" i="1"/>
            </a:lvl2pPr>
            <a:lvl3pPr marL="1066800" indent="-152400">
              <a:spcBef>
                <a:spcPts val="300"/>
              </a:spcBef>
              <a:buFontTx/>
              <a:defRPr sz="1600" i="1"/>
            </a:lvl3pPr>
            <a:lvl4pPr marL="1554480" indent="-182880">
              <a:spcBef>
                <a:spcPts val="300"/>
              </a:spcBef>
              <a:buFontTx/>
              <a:defRPr sz="1600" i="1"/>
            </a:lvl4pPr>
            <a:lvl5pPr marL="2011679" indent="-182879">
              <a:spcBef>
                <a:spcPts val="300"/>
              </a:spcBef>
              <a:buFontTx/>
              <a:defRPr sz="16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7" name="image7.png" descr="6162_Breakout_PPT_Template_r1v1_Imagine_footer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5747" y="4833303"/>
            <a:ext cx="1269378" cy="23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8.png" descr="6162_Breakout_PPT_Template_r3v1_Magento_footer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8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t Conten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8229600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9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768752" y="2378661"/>
            <a:ext cx="5184644" cy="1800582"/>
          </a:xfrm>
          <a:prstGeom prst="rect">
            <a:avLst/>
          </a:prstGeom>
        </p:spPr>
        <p:txBody>
          <a:bodyPr anchor="t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pic>
        <p:nvPicPr>
          <p:cNvPr id="19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fo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2401009" y="2762356"/>
            <a:ext cx="4462058" cy="9128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 i="1">
                <a:solidFill>
                  <a:schemeClr val="accent5"/>
                </a:solidFill>
              </a:defRPr>
            </a:lvl1pPr>
            <a:lvl2pPr marL="620485" indent="-163285">
              <a:spcBef>
                <a:spcPts val="300"/>
              </a:spcBef>
              <a:buFontTx/>
              <a:defRPr sz="1600" i="1">
                <a:solidFill>
                  <a:schemeClr val="accent5"/>
                </a:solidFill>
              </a:defRPr>
            </a:lvl2pPr>
            <a:lvl3pPr marL="1066800" indent="-152400">
              <a:spcBef>
                <a:spcPts val="300"/>
              </a:spcBef>
              <a:buFontTx/>
              <a:defRPr sz="1600" i="1">
                <a:solidFill>
                  <a:schemeClr val="accent5"/>
                </a:solidFill>
              </a:defRPr>
            </a:lvl3pPr>
            <a:lvl4pPr marL="1554480" indent="-182880">
              <a:spcBef>
                <a:spcPts val="300"/>
              </a:spcBef>
              <a:buFontTx/>
              <a:defRPr sz="1600" i="1">
                <a:solidFill>
                  <a:schemeClr val="accent5"/>
                </a:solidFill>
              </a:defRPr>
            </a:lvl4pPr>
            <a:lvl5pPr marL="2011679" indent="-182879">
              <a:spcBef>
                <a:spcPts val="300"/>
              </a:spcBef>
              <a:buFontTx/>
              <a:defRPr sz="1600" i="1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537798" y="2117523"/>
            <a:ext cx="4550697" cy="599480"/>
          </a:xfrm>
          <a:prstGeom prst="rect">
            <a:avLst/>
          </a:prstGeom>
        </p:spPr>
        <p:txBody>
          <a:bodyPr anchor="t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pic>
        <p:nvPicPr>
          <p:cNvPr id="31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537798" y="2424109"/>
            <a:ext cx="5235202" cy="335442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401009" y="2762356"/>
            <a:ext cx="4371991" cy="7777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 i="1"/>
            </a:lvl1pPr>
            <a:lvl2pPr marL="620485" indent="-163285">
              <a:spcBef>
                <a:spcPts val="300"/>
              </a:spcBef>
              <a:buFontTx/>
              <a:defRPr sz="1600" i="1"/>
            </a:lvl2pPr>
            <a:lvl3pPr marL="1066800" indent="-152400">
              <a:spcBef>
                <a:spcPts val="300"/>
              </a:spcBef>
              <a:buFontTx/>
              <a:defRPr sz="1600" i="1"/>
            </a:lvl3pPr>
            <a:lvl4pPr marL="1554480" indent="-182880">
              <a:spcBef>
                <a:spcPts val="300"/>
              </a:spcBef>
              <a:buFontTx/>
              <a:defRPr sz="1600" i="1"/>
            </a:lvl4pPr>
            <a:lvl5pPr marL="2011679" indent="-182879">
              <a:spcBef>
                <a:spcPts val="300"/>
              </a:spcBef>
              <a:buFontTx/>
              <a:defRPr sz="16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1" name="image7.png" descr="6162_Breakout_PPT_Template_r1v1_Imagine_footer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5747" y="4833303"/>
            <a:ext cx="1269378" cy="23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8.png" descr="6162_Breakout_PPT_Template_r3v1_Magento_footer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8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Conten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8229600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2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Conten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8229600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457200" y="787872"/>
            <a:ext cx="4045957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t Content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8229600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5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t Content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57200" y="182088"/>
            <a:ext cx="8229600" cy="3970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8229600" cy="392545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/>
            </a:lvl1pPr>
            <a:lvl2pPr marL="774700" indent="-317500">
              <a:spcBef>
                <a:spcPts val="400"/>
              </a:spcBef>
              <a:defRPr sz="2000"/>
            </a:lvl2pPr>
            <a:lvl3pPr marL="1200150" indent="-285750">
              <a:spcBef>
                <a:spcPts val="400"/>
              </a:spcBef>
              <a:defRPr sz="2000"/>
            </a:lvl3pPr>
            <a:lvl4pPr marL="1698171" indent="-326571">
              <a:spcBef>
                <a:spcPts val="400"/>
              </a:spcBef>
              <a:defRPr sz="2000"/>
            </a:lvl4pPr>
            <a:lvl5pPr marL="2155371" indent="-326571">
              <a:spcBef>
                <a:spcPts val="4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6" name="image3.png" descr="6162_Breakout_PPT_Template_r1v1_Imagine_foo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277" y="4829590"/>
            <a:ext cx="1289849" cy="233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4.png" descr="6162_Breakout_PPT_Template_r3v1_Magento_foo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423" y="4753426"/>
            <a:ext cx="1084387" cy="337163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636466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eature.project.pipeline.co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92607">
              <a:defRPr sz="2048"/>
            </a:lvl1pPr>
          </a:lstStyle>
          <a:p>
            <a:r>
              <a:rPr dirty="0"/>
              <a:t>How have I been working on </a:t>
            </a:r>
            <a:r>
              <a:rPr dirty="0" smtClean="0"/>
              <a:t>M</a:t>
            </a:r>
            <a:r>
              <a:rPr lang="en-GB" dirty="0" err="1" smtClean="0"/>
              <a:t>agento</a:t>
            </a:r>
            <a:r>
              <a:rPr lang="en-GB" dirty="0" smtClean="0"/>
              <a:t> </a:t>
            </a:r>
            <a:r>
              <a:rPr dirty="0" smtClean="0"/>
              <a:t>1 </a:t>
            </a:r>
            <a:r>
              <a:rPr dirty="0"/>
              <a:t>&amp; </a:t>
            </a:r>
            <a:r>
              <a:rPr dirty="0" smtClean="0"/>
              <a:t>M</a:t>
            </a:r>
            <a:r>
              <a:rPr lang="en-GB" dirty="0" err="1" smtClean="0"/>
              <a:t>agento</a:t>
            </a:r>
            <a:r>
              <a:rPr lang="en-GB" dirty="0" smtClean="0"/>
              <a:t> </a:t>
            </a:r>
            <a:r>
              <a:rPr dirty="0" smtClean="0"/>
              <a:t>2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52627">
              <a:defRPr sz="3564"/>
            </a:lvl1pPr>
          </a:lstStyle>
          <a:p>
            <a:r>
              <a:rPr dirty="0"/>
              <a:t>Pipeline </a:t>
            </a:r>
            <a:r>
              <a:rPr lang="en-GB" dirty="0" smtClean="0"/>
              <a:t>S</a:t>
            </a:r>
            <a:r>
              <a:rPr dirty="0" smtClean="0"/>
              <a:t>ervers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578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2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578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6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8674" y="1414295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610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2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578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6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8674" y="1414295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610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6435" y="3199550"/>
            <a:ext cx="776099" cy="776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2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2578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6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8674" y="1414295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610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6435" y="3199550"/>
            <a:ext cx="776099" cy="77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1865" y="3199550"/>
            <a:ext cx="776099" cy="776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James Cowie</a:t>
            </a:r>
          </a:p>
          <a:p>
            <a:r>
              <a:t>TTL @ Session Digital</a:t>
            </a:r>
          </a:p>
          <a:p>
            <a:r>
              <a:t>Magento Master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242315">
              <a:defRPr sz="1695"/>
            </a:pPr>
            <a:r>
              <a:rPr dirty="0"/>
              <a:t>Leveraging Continuous Delivery for Magento </a:t>
            </a:r>
            <a:r>
              <a:rPr dirty="0" smtClean="0"/>
              <a:t>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822" y="1364573"/>
            <a:ext cx="2414355" cy="241435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3795843" y="863498"/>
            <a:ext cx="155231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What is time 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1855" y="4790309"/>
            <a:ext cx="6610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/wiki/Scrum_(</a:t>
            </a:r>
            <a:r>
              <a:rPr lang="en-US" sz="1200" dirty="0" err="1"/>
              <a:t>software_development</a:t>
            </a:r>
            <a:r>
              <a:rPr lang="en-US" sz="1200" dirty="0"/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2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674" y="1414295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578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2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6085" y="161496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734752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8674" y="1414295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8558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061" y="1819853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610546" y="945364"/>
            <a:ext cx="11587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</a:t>
            </a:r>
          </a:p>
        </p:txBody>
      </p:sp>
      <p:pic>
        <p:nvPicPr>
          <p:cNvPr id="3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6435" y="3199550"/>
            <a:ext cx="776099" cy="776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1865" y="3199550"/>
            <a:ext cx="776099" cy="77609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2589836" y="4070774"/>
            <a:ext cx="98929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 Weeks</a:t>
            </a:r>
          </a:p>
        </p:txBody>
      </p:sp>
      <p:sp>
        <p:nvSpPr>
          <p:cNvPr id="308" name="Shape 308"/>
          <p:cNvSpPr/>
          <p:nvPr/>
        </p:nvSpPr>
        <p:spPr>
          <a:xfrm>
            <a:off x="5074275" y="4070774"/>
            <a:ext cx="23127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74320">
              <a:defRPr sz="2160"/>
            </a:lvl1pPr>
          </a:lstStyle>
          <a:p>
            <a:r>
              <a:t>How does this look in source control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117" y="1310333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341" y="178664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341" y="34897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117" y="834024"/>
            <a:ext cx="434427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1471904" y="1268451"/>
            <a:ext cx="113865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647214" y="875907"/>
            <a:ext cx="9428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Develop</a:t>
            </a:r>
          </a:p>
        </p:txBody>
      </p:sp>
      <p:sp>
        <p:nvSpPr>
          <p:cNvPr id="326" name="Shape 326"/>
          <p:cNvSpPr/>
          <p:nvPr/>
        </p:nvSpPr>
        <p:spPr>
          <a:xfrm flipV="1">
            <a:off x="2594628" y="958715"/>
            <a:ext cx="679839" cy="31386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3267900" y="953424"/>
            <a:ext cx="207936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3283292" y="555450"/>
            <a:ext cx="20485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 Candidate</a:t>
            </a:r>
          </a:p>
        </p:txBody>
      </p:sp>
      <p:sp>
        <p:nvSpPr>
          <p:cNvPr id="329" name="Shape 329"/>
          <p:cNvSpPr/>
          <p:nvPr/>
        </p:nvSpPr>
        <p:spPr>
          <a:xfrm flipH="1" flipV="1">
            <a:off x="5356903" y="972932"/>
            <a:ext cx="308505" cy="61643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0" name="Shape 330"/>
          <p:cNvSpPr/>
          <p:nvPr/>
        </p:nvSpPr>
        <p:spPr>
          <a:xfrm flipH="1" flipV="1">
            <a:off x="5678180" y="1579869"/>
            <a:ext cx="173964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6020746" y="1205606"/>
            <a:ext cx="8027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9748" y="1483748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4357" y="1483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1662" y="1483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7052" y="1483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3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0983" y="1942432"/>
            <a:ext cx="1209520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3888529" y="3165736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5455" y="1932308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993000" y="3155612"/>
            <a:ext cx="52350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3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3292" y="834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902" y="834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5207" y="834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0597" y="834024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2728980" y="2254018"/>
            <a:ext cx="857869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760980" y="2254018"/>
            <a:ext cx="857868" cy="750655"/>
          </a:xfrm>
          <a:prstGeom prst="rightArrow">
            <a:avLst>
              <a:gd name="adj1" fmla="val 32000"/>
              <a:gd name="adj2" fmla="val 7314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471904" y="1268451"/>
            <a:ext cx="113865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647214" y="875907"/>
            <a:ext cx="9428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Develop</a:t>
            </a:r>
          </a:p>
        </p:txBody>
      </p:sp>
      <p:sp>
        <p:nvSpPr>
          <p:cNvPr id="351" name="Shape 351"/>
          <p:cNvSpPr/>
          <p:nvPr/>
        </p:nvSpPr>
        <p:spPr>
          <a:xfrm flipV="1">
            <a:off x="2594628" y="958715"/>
            <a:ext cx="679839" cy="31386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3267900" y="953424"/>
            <a:ext cx="207936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3283292" y="555450"/>
            <a:ext cx="20485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 Candidate</a:t>
            </a:r>
          </a:p>
        </p:txBody>
      </p:sp>
      <p:sp>
        <p:nvSpPr>
          <p:cNvPr id="354" name="Shape 354"/>
          <p:cNvSpPr/>
          <p:nvPr/>
        </p:nvSpPr>
        <p:spPr>
          <a:xfrm flipH="1" flipV="1">
            <a:off x="5356903" y="972932"/>
            <a:ext cx="308505" cy="61643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5" name="Shape 355"/>
          <p:cNvSpPr/>
          <p:nvPr/>
        </p:nvSpPr>
        <p:spPr>
          <a:xfrm flipH="1" flipV="1">
            <a:off x="5678180" y="1579869"/>
            <a:ext cx="173964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020746" y="1205606"/>
            <a:ext cx="8027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xfrm>
            <a:off x="1537798" y="3416001"/>
            <a:ext cx="5235202" cy="3354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05739">
              <a:defRPr sz="1619"/>
            </a:lvl1pPr>
          </a:lstStyle>
          <a:p>
            <a:r>
              <a:t>The client wants a feature removed </a:t>
            </a:r>
          </a:p>
        </p:txBody>
      </p:sp>
      <p:pic>
        <p:nvPicPr>
          <p:cNvPr id="3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465" y="928777"/>
            <a:ext cx="3499427" cy="2111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9748" y="2626748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4357" y="2626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1662" y="2626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7052" y="2626748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3292" y="1977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902" y="1977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5207" y="1977024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0597" y="1977024"/>
            <a:ext cx="434428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471904" y="2411451"/>
            <a:ext cx="113865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647214" y="2018907"/>
            <a:ext cx="9428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Develop</a:t>
            </a:r>
          </a:p>
        </p:txBody>
      </p:sp>
      <p:sp>
        <p:nvSpPr>
          <p:cNvPr id="371" name="Shape 371"/>
          <p:cNvSpPr/>
          <p:nvPr/>
        </p:nvSpPr>
        <p:spPr>
          <a:xfrm flipV="1">
            <a:off x="2594628" y="2101715"/>
            <a:ext cx="679839" cy="31386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3267900" y="2096424"/>
            <a:ext cx="207936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283292" y="1698450"/>
            <a:ext cx="20485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Release Candidate</a:t>
            </a:r>
          </a:p>
        </p:txBody>
      </p:sp>
      <p:sp>
        <p:nvSpPr>
          <p:cNvPr id="374" name="Shape 374"/>
          <p:cNvSpPr/>
          <p:nvPr/>
        </p:nvSpPr>
        <p:spPr>
          <a:xfrm flipH="1" flipV="1">
            <a:off x="5356903" y="2115932"/>
            <a:ext cx="308505" cy="61643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5" name="Shape 375"/>
          <p:cNvSpPr/>
          <p:nvPr/>
        </p:nvSpPr>
        <p:spPr>
          <a:xfrm flipH="1" flipV="1">
            <a:off x="5678180" y="2722869"/>
            <a:ext cx="173964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020746" y="2348606"/>
            <a:ext cx="8027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5739">
              <a:defRPr sz="1619"/>
            </a:pPr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567" y="0"/>
            <a:ext cx="9225734" cy="5289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822" y="1364573"/>
            <a:ext cx="2414355" cy="241435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>
            <a:off x="3242873" y="3996619"/>
            <a:ext cx="265825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Increased Time to deploy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z="2880"/>
            </a:lvl1pPr>
          </a:lstStyle>
          <a:p>
            <a:r>
              <a:t>What did I want improved ?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>
            <a:off x="1222701" y="2246656"/>
            <a:ext cx="1875295" cy="1005472"/>
          </a:xfrm>
          <a:prstGeom prst="wedgeRoundRectCallout">
            <a:avLst>
              <a:gd name="adj1" fmla="val -7197"/>
              <a:gd name="adj2" fmla="val 94098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845524" y="1332411"/>
            <a:ext cx="3213463" cy="1416983"/>
          </a:xfrm>
          <a:prstGeom prst="wedgeRoundRectCallout">
            <a:avLst>
              <a:gd name="adj1" fmla="val -8909"/>
              <a:gd name="adj2" fmla="val 77250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2353" y="1625404"/>
            <a:ext cx="279980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Feedback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532895" y="2393156"/>
            <a:ext cx="1875295" cy="1005472"/>
          </a:xfrm>
          <a:prstGeom prst="wedgeRoundRectCallout">
            <a:avLst>
              <a:gd name="adj1" fmla="val 8919"/>
              <a:gd name="adj2" fmla="val 82538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068" y="2465629"/>
            <a:ext cx="167289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Feedback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808" y="2638508"/>
            <a:ext cx="167289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Feedback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rPr dirty="0" smtClean="0"/>
              <a:t>Feedback</a:t>
            </a:r>
            <a:r>
              <a:rPr lang="en-GB" dirty="0" smtClean="0"/>
              <a:t> time</a:t>
            </a:r>
            <a:endParaRPr dirty="0"/>
          </a:p>
        </p:txBody>
      </p:sp>
      <p:sp>
        <p:nvSpPr>
          <p:cNvPr id="4" name="Oval 3"/>
          <p:cNvSpPr/>
          <p:nvPr/>
        </p:nvSpPr>
        <p:spPr>
          <a:xfrm>
            <a:off x="748937" y="1515291"/>
            <a:ext cx="1654629" cy="15240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566" y="1846405"/>
            <a:ext cx="1073369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Time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started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6095" y="1184365"/>
            <a:ext cx="605292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-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39737" y="1515291"/>
            <a:ext cx="1654629" cy="15240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6433" y="1846405"/>
            <a:ext cx="1587933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Feedback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given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2716" y="1307796"/>
            <a:ext cx="991616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0" i="0" u="none" strike="noStrike" cap="none" spc="0" normalizeH="0" baseline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=</a:t>
            </a:r>
            <a:endParaRPr kumimoji="0" lang="en-US" sz="120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05303" y="1599355"/>
            <a:ext cx="1654629" cy="1524000"/>
          </a:xfrm>
          <a:prstGeom prst="ellipse">
            <a:avLst/>
          </a:prstGeom>
          <a:solidFill>
            <a:srgbClr val="92D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1999" y="1930469"/>
            <a:ext cx="1587933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Feedback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time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1" defTabSz="306324">
              <a:defRPr sz="2144"/>
            </a:pPr>
            <a:r>
              <a:rPr dirty="0"/>
              <a:t>Feedback Time </a:t>
            </a:r>
            <a:r>
              <a:rPr dirty="0" smtClean="0"/>
              <a:t>(Why ?)</a:t>
            </a:r>
            <a:endParaRPr dirty="0"/>
          </a:p>
        </p:txBody>
      </p:sp>
      <p:sp>
        <p:nvSpPr>
          <p:cNvPr id="394" name="Shape 394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6516554" cy="3925459"/>
          </a:xfrm>
          <a:prstGeom prst="rect">
            <a:avLst/>
          </a:prstGeom>
        </p:spPr>
        <p:txBody>
          <a:bodyPr/>
          <a:lstStyle/>
          <a:p>
            <a:r>
              <a:t>Cognitive load &amp; Human retention</a:t>
            </a:r>
          </a:p>
          <a:p>
            <a:r>
              <a:t>Project flow</a:t>
            </a:r>
          </a:p>
          <a:p>
            <a:r>
              <a:t>Validation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Feedback from who ?</a:t>
            </a:r>
          </a:p>
        </p:txBody>
      </p:sp>
      <p:pic>
        <p:nvPicPr>
          <p:cNvPr id="3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983" y="1969698"/>
            <a:ext cx="1204103" cy="1204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0250" y="1664113"/>
            <a:ext cx="1997720" cy="1997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0116" y="1664113"/>
            <a:ext cx="1997721" cy="1997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9983" y="1606880"/>
            <a:ext cx="2112186" cy="211218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625937" y="3463219"/>
            <a:ext cx="104019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 Team</a:t>
            </a:r>
          </a:p>
        </p:txBody>
      </p:sp>
      <p:sp>
        <p:nvSpPr>
          <p:cNvPr id="402" name="Shape 402"/>
          <p:cNvSpPr/>
          <p:nvPr/>
        </p:nvSpPr>
        <p:spPr>
          <a:xfrm>
            <a:off x="2381511" y="3996619"/>
            <a:ext cx="123519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Team Lead</a:t>
            </a:r>
          </a:p>
        </p:txBody>
      </p:sp>
      <p:sp>
        <p:nvSpPr>
          <p:cNvPr id="403" name="Shape 403"/>
          <p:cNvSpPr/>
          <p:nvPr/>
        </p:nvSpPr>
        <p:spPr>
          <a:xfrm>
            <a:off x="4701378" y="4064352"/>
            <a:ext cx="13234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/>
              <a:t>Stakeholder</a:t>
            </a:r>
            <a:endParaRPr dirty="0"/>
          </a:p>
        </p:txBody>
      </p:sp>
      <p:sp>
        <p:nvSpPr>
          <p:cNvPr id="404" name="Shape 404"/>
          <p:cNvSpPr/>
          <p:nvPr/>
        </p:nvSpPr>
        <p:spPr>
          <a:xfrm>
            <a:off x="7135851" y="3835752"/>
            <a:ext cx="112045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Real User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rPr dirty="0"/>
              <a:t>Why</a:t>
            </a:r>
          </a:p>
        </p:txBody>
      </p:sp>
      <p:sp>
        <p:nvSpPr>
          <p:cNvPr id="447" name="Shape 447"/>
          <p:cNvSpPr/>
          <p:nvPr/>
        </p:nvSpPr>
        <p:spPr>
          <a:xfrm>
            <a:off x="3688713" y="1106902"/>
            <a:ext cx="2964203" cy="2929696"/>
          </a:xfrm>
          <a:prstGeom prst="ellipse">
            <a:avLst/>
          </a:prstGeom>
          <a:solidFill>
            <a:schemeClr val="accent3">
              <a:satOff val="-19453"/>
              <a:lumOff val="29607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1309994" y="1157308"/>
            <a:ext cx="2964203" cy="2929697"/>
          </a:xfrm>
          <a:prstGeom prst="ellipse">
            <a:avLst/>
          </a:prstGeom>
          <a:solidFill>
            <a:schemeClr val="accent4">
              <a:lumOff val="5833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1825067" y="2437491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rPr dirty="0"/>
              <a:t>Internal Feedback</a:t>
            </a:r>
          </a:p>
        </p:txBody>
      </p:sp>
      <p:sp>
        <p:nvSpPr>
          <p:cNvPr id="450" name="Shape 450"/>
          <p:cNvSpPr/>
          <p:nvPr/>
        </p:nvSpPr>
        <p:spPr>
          <a:xfrm>
            <a:off x="4404127" y="2387084"/>
            <a:ext cx="20159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r>
              <a:rPr dirty="0"/>
              <a:t>External Feedback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Why</a:t>
            </a:r>
          </a:p>
        </p:txBody>
      </p:sp>
      <p:sp>
        <p:nvSpPr>
          <p:cNvPr id="453" name="Shape 453"/>
          <p:cNvSpPr/>
          <p:nvPr/>
        </p:nvSpPr>
        <p:spPr>
          <a:xfrm>
            <a:off x="299607" y="1201425"/>
            <a:ext cx="2964203" cy="2929697"/>
          </a:xfrm>
          <a:prstGeom prst="ellipse">
            <a:avLst/>
          </a:prstGeom>
          <a:solidFill>
            <a:schemeClr val="accent4">
              <a:lumOff val="5833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814680" y="2490942"/>
            <a:ext cx="19340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Internal Feedback</a:t>
            </a:r>
          </a:p>
        </p:txBody>
      </p:sp>
      <p:sp>
        <p:nvSpPr>
          <p:cNvPr id="455" name="Shape 455"/>
          <p:cNvSpPr/>
          <p:nvPr/>
        </p:nvSpPr>
        <p:spPr>
          <a:xfrm>
            <a:off x="3220531" y="1501505"/>
            <a:ext cx="154003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Code analysis</a:t>
            </a:r>
          </a:p>
        </p:txBody>
      </p:sp>
      <p:sp>
        <p:nvSpPr>
          <p:cNvPr id="456" name="Shape 456"/>
          <p:cNvSpPr/>
          <p:nvPr/>
        </p:nvSpPr>
        <p:spPr>
          <a:xfrm>
            <a:off x="3963887" y="2029773"/>
            <a:ext cx="20989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Acceptance Criteria</a:t>
            </a:r>
          </a:p>
        </p:txBody>
      </p:sp>
      <p:sp>
        <p:nvSpPr>
          <p:cNvPr id="457" name="Shape 457"/>
          <p:cNvSpPr/>
          <p:nvPr/>
        </p:nvSpPr>
        <p:spPr>
          <a:xfrm>
            <a:off x="4894886" y="2630211"/>
            <a:ext cx="20440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Exploratory Testing</a:t>
            </a:r>
          </a:p>
        </p:txBody>
      </p:sp>
      <p:sp>
        <p:nvSpPr>
          <p:cNvPr id="458" name="Shape 458"/>
          <p:cNvSpPr/>
          <p:nvPr/>
        </p:nvSpPr>
        <p:spPr>
          <a:xfrm>
            <a:off x="5931234" y="3230649"/>
            <a:ext cx="204411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Regression Testing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Why</a:t>
            </a:r>
          </a:p>
        </p:txBody>
      </p:sp>
      <p:sp>
        <p:nvSpPr>
          <p:cNvPr id="461" name="Shape 461"/>
          <p:cNvSpPr/>
          <p:nvPr/>
        </p:nvSpPr>
        <p:spPr>
          <a:xfrm>
            <a:off x="286296" y="1233902"/>
            <a:ext cx="2964203" cy="2929696"/>
          </a:xfrm>
          <a:prstGeom prst="ellipse">
            <a:avLst/>
          </a:prstGeom>
          <a:solidFill>
            <a:schemeClr val="accent3">
              <a:satOff val="-19453"/>
              <a:lumOff val="29607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763306" y="2523419"/>
            <a:ext cx="201018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External Feedback</a:t>
            </a:r>
          </a:p>
        </p:txBody>
      </p:sp>
      <p:sp>
        <p:nvSpPr>
          <p:cNvPr id="463" name="Shape 463"/>
          <p:cNvSpPr/>
          <p:nvPr/>
        </p:nvSpPr>
        <p:spPr>
          <a:xfrm>
            <a:off x="3321570" y="1552024"/>
            <a:ext cx="31572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Are people using this </a:t>
            </a:r>
            <a:r>
              <a:rPr dirty="0" smtClean="0"/>
              <a:t>feature?</a:t>
            </a:r>
            <a:endParaRPr dirty="0"/>
          </a:p>
        </p:txBody>
      </p:sp>
      <p:sp>
        <p:nvSpPr>
          <p:cNvPr id="464" name="Shape 464"/>
          <p:cNvSpPr/>
          <p:nvPr/>
        </p:nvSpPr>
        <p:spPr>
          <a:xfrm>
            <a:off x="4184708" y="2133698"/>
            <a:ext cx="37215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How are people using this </a:t>
            </a:r>
            <a:r>
              <a:rPr dirty="0" smtClean="0"/>
              <a:t>feature? </a:t>
            </a:r>
            <a:endParaRPr dirty="0"/>
          </a:p>
        </p:txBody>
      </p:sp>
      <p:sp>
        <p:nvSpPr>
          <p:cNvPr id="465" name="Shape 465"/>
          <p:cNvSpPr/>
          <p:nvPr/>
        </p:nvSpPr>
        <p:spPr>
          <a:xfrm>
            <a:off x="4968460" y="2715372"/>
            <a:ext cx="35419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Is this feature solving a </a:t>
            </a:r>
            <a:r>
              <a:rPr dirty="0" smtClean="0"/>
              <a:t>problem? </a:t>
            </a:r>
            <a:endParaRPr dirty="0"/>
          </a:p>
        </p:txBody>
      </p:sp>
      <p:sp>
        <p:nvSpPr>
          <p:cNvPr id="466" name="Shape 466"/>
          <p:cNvSpPr/>
          <p:nvPr/>
        </p:nvSpPr>
        <p:spPr>
          <a:xfrm>
            <a:off x="2813570" y="1044024"/>
            <a:ext cx="19133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How does it </a:t>
            </a:r>
            <a:r>
              <a:rPr dirty="0" smtClean="0"/>
              <a:t>look?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Shape 469"/>
          <p:cNvSpPr/>
          <p:nvPr/>
        </p:nvSpPr>
        <p:spPr>
          <a:xfrm>
            <a:off x="1978918" y="3190294"/>
            <a:ext cx="43442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QA</a:t>
            </a:r>
          </a:p>
        </p:txBody>
      </p:sp>
      <p:pic>
        <p:nvPicPr>
          <p:cNvPr id="4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4207" y="1899130"/>
            <a:ext cx="1209519" cy="120951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hape 471"/>
          <p:cNvSpPr/>
          <p:nvPr/>
        </p:nvSpPr>
        <p:spPr>
          <a:xfrm>
            <a:off x="5591752" y="3122434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4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7416" y="110522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4786" y="2146124"/>
            <a:ext cx="434428" cy="434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8285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5336" y="1483558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2387" y="1964194"/>
            <a:ext cx="434427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/>
          <p:nvPr/>
        </p:nvSpPr>
        <p:spPr>
          <a:xfrm>
            <a:off x="2904933" y="3199733"/>
            <a:ext cx="2195232" cy="595122"/>
          </a:xfrm>
          <a:prstGeom prst="rightArrow">
            <a:avLst>
              <a:gd name="adj1" fmla="val 32000"/>
              <a:gd name="adj2" fmla="val 10757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285484" y="3825394"/>
            <a:ext cx="10062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 weeks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373" y="1966990"/>
            <a:ext cx="1209519" cy="120952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481"/>
          <p:cNvSpPr/>
          <p:nvPr/>
        </p:nvSpPr>
        <p:spPr>
          <a:xfrm>
            <a:off x="1978918" y="3190294"/>
            <a:ext cx="54437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UAT</a:t>
            </a:r>
          </a:p>
        </p:txBody>
      </p:sp>
      <p:pic>
        <p:nvPicPr>
          <p:cNvPr id="4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4207" y="1899130"/>
            <a:ext cx="1209519" cy="120951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5591752" y="3122434"/>
            <a:ext cx="59973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LIVE</a:t>
            </a:r>
          </a:p>
        </p:txBody>
      </p:sp>
      <p:pic>
        <p:nvPicPr>
          <p:cNvPr id="4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7416" y="1105229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4786" y="2146124"/>
            <a:ext cx="434428" cy="434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8285" y="1202093"/>
            <a:ext cx="434428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5336" y="1483558"/>
            <a:ext cx="434427" cy="43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2387" y="1964194"/>
            <a:ext cx="434427" cy="4344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hape 489"/>
          <p:cNvSpPr/>
          <p:nvPr/>
        </p:nvSpPr>
        <p:spPr>
          <a:xfrm>
            <a:off x="2904933" y="3199733"/>
            <a:ext cx="2195232" cy="595122"/>
          </a:xfrm>
          <a:prstGeom prst="rightArrow">
            <a:avLst>
              <a:gd name="adj1" fmla="val 32000"/>
              <a:gd name="adj2" fmla="val 10757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3285484" y="3825394"/>
            <a:ext cx="10062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 weeks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Benefits 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Say goodbye to long and tense integrations</a:t>
            </a:r>
          </a:p>
          <a:p>
            <a:r>
              <a:t>Increase visibility which enables greater communication</a:t>
            </a:r>
          </a:p>
          <a:p>
            <a:r>
              <a:t>Catch issues fast and nip them in the bud</a:t>
            </a:r>
          </a:p>
          <a:p>
            <a:r>
              <a:t>Proceed in the confidence you’re building on a solid foundation</a:t>
            </a:r>
          </a:p>
          <a:p>
            <a:r>
              <a:t>Reduce integration problems allowing you to deliver software more rapidly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options did I </a:t>
            </a:r>
            <a:r>
              <a:rPr dirty="0" smtClean="0"/>
              <a:t>see?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52627">
              <a:defRPr sz="3564"/>
            </a:lvl1pPr>
          </a:lstStyle>
          <a:p>
            <a:r>
              <a:t>Feature Branches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861" y="0"/>
            <a:ext cx="581227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rules of feature branching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deployable </a:t>
            </a:r>
          </a:p>
          <a:p>
            <a:r>
              <a:rPr lang="en-US" dirty="0" smtClean="0"/>
              <a:t>Feature complete</a:t>
            </a:r>
          </a:p>
          <a:p>
            <a:r>
              <a:rPr lang="en-US" dirty="0" smtClean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1403997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 flipV="1">
            <a:off x="2621280" y="1654629"/>
            <a:ext cx="17417" cy="757645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V="1">
            <a:off x="3513912" y="1658982"/>
            <a:ext cx="17417" cy="757645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V="1">
            <a:off x="4659091" y="1654625"/>
            <a:ext cx="17417" cy="757645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V="1">
            <a:off x="5847813" y="1658977"/>
            <a:ext cx="17417" cy="757645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V="1">
            <a:off x="1341120" y="1593669"/>
            <a:ext cx="17417" cy="818605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1323701" y="1593669"/>
            <a:ext cx="6270171" cy="0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514"/>
          <p:cNvSpPr/>
          <p:nvPr/>
        </p:nvSpPr>
        <p:spPr>
          <a:xfrm>
            <a:off x="653149" y="1068902"/>
            <a:ext cx="291241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36466"/>
                </a:solidFill>
                <a:uFillTx/>
              </a:defRPr>
            </a:pPr>
            <a:r>
              <a:rPr u="sng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feature.project.pipeline.com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336764" y="2390505"/>
            <a:ext cx="17417" cy="818605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1310636" y="3191701"/>
            <a:ext cx="6270171" cy="0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Shape 514"/>
          <p:cNvSpPr/>
          <p:nvPr/>
        </p:nvSpPr>
        <p:spPr>
          <a:xfrm>
            <a:off x="653149" y="3344098"/>
            <a:ext cx="30546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636466"/>
                </a:solidFill>
                <a:uFillTx/>
              </a:defRPr>
            </a:pPr>
            <a:r>
              <a:rPr u="sng" dirty="0" smtClean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feature</a:t>
            </a:r>
            <a:r>
              <a:rPr lang="en-GB" u="sng" dirty="0" smtClean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2</a:t>
            </a:r>
            <a:r>
              <a:rPr u="sng" dirty="0" smtClean="0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/>
              </a:rPr>
              <a:t>.project.pipeline.com</a:t>
            </a:r>
            <a:endParaRPr u="sng" dirty="0">
              <a:solidFill>
                <a:schemeClr val="accent3"/>
              </a:solidFill>
              <a:uFill>
                <a:solidFill>
                  <a:schemeClr val="accent3"/>
                </a:solidFill>
              </a:uFill>
              <a:hlinkClick r:id="rId2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33303" y="2412270"/>
            <a:ext cx="8708" cy="779431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287381" y="2055220"/>
            <a:ext cx="9515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Mainline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95601" y="2425330"/>
            <a:ext cx="8708" cy="779431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>
            <a:off x="3370220" y="2429682"/>
            <a:ext cx="8708" cy="779431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>
            <a:off x="4985663" y="2425324"/>
            <a:ext cx="8708" cy="779431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Connector 4"/>
          <p:cNvCxnSpPr/>
          <p:nvPr/>
        </p:nvCxnSpPr>
        <p:spPr>
          <a:xfrm>
            <a:off x="287031" y="2412274"/>
            <a:ext cx="8935692" cy="8709"/>
          </a:xfrm>
          <a:prstGeom prst="lin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/>
          <p:cNvCxnSpPr>
            <a:endCxn id="33" idx="0"/>
          </p:cNvCxnSpPr>
          <p:nvPr/>
        </p:nvCxnSpPr>
        <p:spPr>
          <a:xfrm>
            <a:off x="7567752" y="1602372"/>
            <a:ext cx="0" cy="385360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V="1">
            <a:off x="7567752" y="2858591"/>
            <a:ext cx="0" cy="372291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Oval 32"/>
          <p:cNvSpPr/>
          <p:nvPr/>
        </p:nvSpPr>
        <p:spPr>
          <a:xfrm>
            <a:off x="7106198" y="1987732"/>
            <a:ext cx="923108" cy="844732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95632" y="2160001"/>
            <a:ext cx="10028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Release 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2388" y="1992088"/>
            <a:ext cx="5155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Live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9" name="Arc 38"/>
          <p:cNvSpPr/>
          <p:nvPr/>
        </p:nvSpPr>
        <p:spPr>
          <a:xfrm rot="3362308">
            <a:off x="5932635" y="2352402"/>
            <a:ext cx="2403566" cy="1756961"/>
          </a:xfrm>
          <a:prstGeom prst="arc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1269" y="4005975"/>
            <a:ext cx="25673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Uat.project.pipeline.com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157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/>
          </p:cNvSpPr>
          <p:nvPr>
            <p:ph type="title"/>
          </p:nvPr>
        </p:nvSpPr>
        <p:spPr>
          <a:xfrm>
            <a:off x="457200" y="182088"/>
            <a:ext cx="3383280" cy="39703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defTabSz="306324">
              <a:defRPr sz="2144"/>
            </a:pPr>
            <a:r>
              <a:rPr dirty="0" smtClean="0"/>
              <a:t>Disadvantages</a:t>
            </a:r>
            <a:r>
              <a:rPr lang="en-GB" dirty="0" smtClean="0"/>
              <a:t>                     </a:t>
            </a:r>
            <a:endParaRPr dirty="0"/>
          </a:p>
        </p:txBody>
      </p:sp>
      <p:sp>
        <p:nvSpPr>
          <p:cNvPr id="579" name="Shape 579"/>
          <p:cNvSpPr>
            <a:spLocks noGrp="1"/>
          </p:cNvSpPr>
          <p:nvPr>
            <p:ph type="body" idx="1"/>
          </p:nvPr>
        </p:nvSpPr>
        <p:spPr>
          <a:xfrm>
            <a:off x="457200" y="787872"/>
            <a:ext cx="3879669" cy="3925459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Manual process</a:t>
            </a:r>
            <a:endParaRPr dirty="0"/>
          </a:p>
          <a:p>
            <a:r>
              <a:rPr lang="en-GB" dirty="0" smtClean="0"/>
              <a:t>Feature branch rot</a:t>
            </a:r>
            <a:endParaRPr dirty="0"/>
          </a:p>
        </p:txBody>
      </p:sp>
      <p:sp>
        <p:nvSpPr>
          <p:cNvPr id="4" name="Shape 578"/>
          <p:cNvSpPr txBox="1">
            <a:spLocks/>
          </p:cNvSpPr>
          <p:nvPr/>
        </p:nvSpPr>
        <p:spPr>
          <a:xfrm>
            <a:off x="5303520" y="229731"/>
            <a:ext cx="3383280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97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1" defTabSz="306324" hangingPunct="1">
              <a:defRPr sz="2144"/>
            </a:pPr>
            <a:r>
              <a:rPr lang="en-US" sz="2144" dirty="0" smtClean="0"/>
              <a:t>Advantages</a:t>
            </a:r>
            <a:endParaRPr lang="en-US" sz="2144" dirty="0"/>
          </a:p>
        </p:txBody>
      </p:sp>
      <p:sp>
        <p:nvSpPr>
          <p:cNvPr id="5" name="Shape 579"/>
          <p:cNvSpPr txBox="1">
            <a:spLocks/>
          </p:cNvSpPr>
          <p:nvPr/>
        </p:nvSpPr>
        <p:spPr>
          <a:xfrm>
            <a:off x="5055325" y="787872"/>
            <a:ext cx="3879669" cy="392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74700" marR="0" indent="-31750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200150" marR="0" indent="-285750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698171" marR="0" indent="-326571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155371" marR="0" indent="-326571" algn="l" defTabSz="4572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0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636466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 smtClean="0"/>
              <a:t>No reverse merging</a:t>
            </a:r>
          </a:p>
          <a:p>
            <a:pPr hangingPunct="1"/>
            <a:r>
              <a:rPr lang="en-GB" dirty="0" smtClean="0"/>
              <a:t>Clear to see features</a:t>
            </a:r>
            <a:endParaRPr lang="en-GB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88823" y="-156754"/>
            <a:ext cx="0" cy="628758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05739">
              <a:defRPr sz="1619"/>
            </a:pPr>
            <a:endParaRPr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10" y="-635000"/>
            <a:ext cx="9431168" cy="6288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What are feature toggles ?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Disable / Enable</a:t>
            </a:r>
          </a:p>
          <a:p>
            <a:r>
              <a:t>Logical switch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341120" y="1593669"/>
            <a:ext cx="17417" cy="818605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1323701" y="1593669"/>
            <a:ext cx="1314996" cy="0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1336764" y="2390505"/>
            <a:ext cx="17417" cy="818605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>
            <a:off x="1310636" y="3191701"/>
            <a:ext cx="863706" cy="0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287381" y="2055220"/>
            <a:ext cx="9515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Mainline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32388" y="1992088"/>
            <a:ext cx="5155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Live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072427" y="1598838"/>
            <a:ext cx="1314996" cy="0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/>
        </p:nvCxnSpPr>
        <p:spPr>
          <a:xfrm flipV="1">
            <a:off x="3294722" y="2380176"/>
            <a:ext cx="17417" cy="818605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3268594" y="3181372"/>
            <a:ext cx="863706" cy="0"/>
          </a:xfrm>
          <a:prstGeom prst="line">
            <a:avLst/>
          </a:prstGeom>
          <a:noFill/>
          <a:ln w="635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Connector 4"/>
          <p:cNvCxnSpPr/>
          <p:nvPr/>
        </p:nvCxnSpPr>
        <p:spPr>
          <a:xfrm>
            <a:off x="287031" y="2412274"/>
            <a:ext cx="8935692" cy="8709"/>
          </a:xfrm>
          <a:prstGeom prst="line">
            <a:avLst/>
          </a:prstGeom>
          <a:noFill/>
          <a:ln w="635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Diamond 10"/>
          <p:cNvSpPr/>
          <p:nvPr/>
        </p:nvSpPr>
        <p:spPr>
          <a:xfrm>
            <a:off x="1937288" y="2231755"/>
            <a:ext cx="395207" cy="371959"/>
          </a:xfrm>
          <a:prstGeom prst="diamond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135597" y="2444231"/>
            <a:ext cx="3170" cy="770717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Diamond 42"/>
          <p:cNvSpPr/>
          <p:nvPr/>
        </p:nvSpPr>
        <p:spPr>
          <a:xfrm>
            <a:off x="2446148" y="2221426"/>
            <a:ext cx="395207" cy="371959"/>
          </a:xfrm>
          <a:prstGeom prst="diamond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38697" y="1555675"/>
            <a:ext cx="0" cy="805743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Diamond 43"/>
          <p:cNvSpPr/>
          <p:nvPr/>
        </p:nvSpPr>
        <p:spPr>
          <a:xfrm>
            <a:off x="3908149" y="2234343"/>
            <a:ext cx="395207" cy="371959"/>
          </a:xfrm>
          <a:prstGeom prst="diamond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89846" y="1598838"/>
            <a:ext cx="17417" cy="818605"/>
          </a:xfrm>
          <a:prstGeom prst="line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Diamond 44"/>
          <p:cNvSpPr/>
          <p:nvPr/>
        </p:nvSpPr>
        <p:spPr>
          <a:xfrm>
            <a:off x="4192284" y="2216265"/>
            <a:ext cx="395207" cy="371959"/>
          </a:xfrm>
          <a:prstGeom prst="diamond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87423" y="1560844"/>
            <a:ext cx="0" cy="805743"/>
          </a:xfrm>
          <a:prstGeom prst="straightConnector1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093555" y="2433902"/>
            <a:ext cx="3170" cy="770717"/>
          </a:xfrm>
          <a:prstGeom prst="straightConnector1">
            <a:avLst/>
          </a:prstGeom>
          <a:noFill/>
          <a:ln w="635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Arc 11"/>
          <p:cNvSpPr/>
          <p:nvPr/>
        </p:nvSpPr>
        <p:spPr>
          <a:xfrm rot="17443597">
            <a:off x="4219039" y="2003139"/>
            <a:ext cx="1495594" cy="994555"/>
          </a:xfrm>
          <a:prstGeom prst="arc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49620" y="1585920"/>
            <a:ext cx="2503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Feature toggle disabled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6" name="Arc 45"/>
          <p:cNvSpPr/>
          <p:nvPr/>
        </p:nvSpPr>
        <p:spPr>
          <a:xfrm rot="14309874">
            <a:off x="2224876" y="2686675"/>
            <a:ext cx="1495594" cy="994555"/>
          </a:xfrm>
          <a:prstGeom prst="arc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43534" y="3436749"/>
            <a:ext cx="2503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Feature toggle disabled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933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0" y="-368300"/>
            <a:ext cx="6858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190500"/>
            <a:ext cx="4597400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599179" y="279751"/>
            <a:ext cx="7975177" cy="373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200"/>
            </a:pPr>
            <a:r>
              <a:t>&lt;?php</a:t>
            </a:r>
            <a:br/>
            <a:r>
              <a:t>…</a:t>
            </a:r>
            <a:br/>
            <a:r>
              <a:t>if ($someFeature)-&gt;isEnabled() {</a:t>
            </a:r>
          </a:p>
          <a:p>
            <a:pPr>
              <a:defRPr sz="4200"/>
            </a:pPr>
            <a:r>
              <a:rPr dirty="0"/>
              <a:t>…..</a:t>
            </a:r>
          </a:p>
          <a:p>
            <a:pPr>
              <a:defRPr sz="4200"/>
            </a:pPr>
            <a:r>
              <a:rPr dirty="0"/>
              <a:t>}</a:t>
            </a:r>
          </a:p>
          <a:p>
            <a:pPr>
              <a:defRPr sz="4200"/>
            </a:pPr>
            <a:r>
              <a:rPr dirty="0"/>
              <a:t>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1" defTabSz="306324">
              <a:defRPr sz="2144"/>
            </a:pPr>
            <a:r>
              <a:t>Disadvantages</a:t>
            </a:r>
          </a:p>
        </p:txBody>
      </p:sp>
      <p:sp>
        <p:nvSpPr>
          <p:cNvPr id="596" name="Shape 5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Technical Debt</a:t>
            </a:r>
          </a:p>
          <a:p>
            <a:r>
              <a:t>Extra code and configuration</a:t>
            </a:r>
          </a:p>
          <a:p>
            <a:r>
              <a:t>JS / CSS ?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Benefits</a:t>
            </a:r>
          </a:p>
        </p:txBody>
      </p:sp>
      <p:sp>
        <p:nvSpPr>
          <p:cNvPr id="599" name="Shape 5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 all the things</a:t>
            </a:r>
          </a:p>
          <a:p>
            <a:r>
              <a:t>A-B Testing</a:t>
            </a:r>
          </a:p>
          <a:p>
            <a:r>
              <a:t>Easy revert </a:t>
            </a:r>
          </a:p>
          <a:p>
            <a:r>
              <a:t>Client engagement in deploy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solution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Our solution</a:t>
            </a:r>
          </a:p>
        </p:txBody>
      </p:sp>
      <p:sp>
        <p:nvSpPr>
          <p:cNvPr id="604" name="Shape 6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BDD</a:t>
            </a:r>
          </a:p>
          <a:p>
            <a:r>
              <a:t>User Stories</a:t>
            </a:r>
          </a:p>
          <a:p>
            <a:r>
              <a:t>Business Value</a:t>
            </a:r>
          </a:p>
          <a:p>
            <a:r>
              <a:t>Example Workshops</a:t>
            </a:r>
          </a:p>
          <a:p>
            <a:r>
              <a:t>Feature Toggles</a:t>
            </a:r>
          </a:p>
          <a:p>
            <a:r>
              <a:t>Feature Branches</a:t>
            </a:r>
          </a:p>
          <a:p>
            <a:r>
              <a:t>TDD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BDD ( Behaviour Driven Development )</a:t>
            </a:r>
          </a:p>
        </p:txBody>
      </p:sp>
      <p:sp>
        <p:nvSpPr>
          <p:cNvPr id="607" name="Shape 6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Starts the conversation</a:t>
            </a:r>
          </a:p>
          <a:p>
            <a:r>
              <a:t>Value</a:t>
            </a:r>
          </a:p>
          <a:p>
            <a:r>
              <a:t>Intent</a:t>
            </a:r>
          </a:p>
          <a:p>
            <a:r>
              <a:t>The Why!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User Stories</a:t>
            </a:r>
          </a:p>
        </p:txBody>
      </p:sp>
      <p:sp>
        <p:nvSpPr>
          <p:cNvPr id="610" name="Shape 6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Becomes Acceptance Criteria</a:t>
            </a:r>
          </a:p>
          <a:p>
            <a:r>
              <a:t>Thought about scenarios </a:t>
            </a:r>
          </a:p>
          <a:p>
            <a:r>
              <a:t>Validation of the work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Business Value</a:t>
            </a:r>
          </a:p>
        </p:txBody>
      </p:sp>
      <p:sp>
        <p:nvSpPr>
          <p:cNvPr id="613" name="Shape 6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value does this story have.</a:t>
            </a:r>
          </a:p>
          <a:p>
            <a:r>
              <a:t>What does it impact </a:t>
            </a:r>
          </a:p>
          <a:p>
            <a:r>
              <a:t>How measurable is the story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Example Workshop</a:t>
            </a:r>
          </a:p>
        </p:txBody>
      </p:sp>
      <p:sp>
        <p:nvSpPr>
          <p:cNvPr id="616" name="Shape 6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chance to “pull a story” </a:t>
            </a:r>
          </a:p>
          <a:p>
            <a:r>
              <a:t>Understanding </a:t>
            </a:r>
          </a:p>
          <a:p>
            <a:r>
              <a:t>Readiness for development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Feature Toggles</a:t>
            </a:r>
          </a:p>
        </p:txBody>
      </p:sp>
      <p:sp>
        <p:nvSpPr>
          <p:cNvPr id="619" name="Shape 6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 config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 things of the same name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607">
              <a:defRPr sz="2304"/>
            </a:lvl1pPr>
          </a:lstStyle>
          <a:p>
            <a:r>
              <a:t>Continuous Delivery / Deployment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Feature Branches</a:t>
            </a:r>
          </a:p>
        </p:txBody>
      </p:sp>
      <p:sp>
        <p:nvSpPr>
          <p:cNvPr id="622" name="Shape 6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feature/PROJ-Number</a:t>
            </a:r>
          </a:p>
          <a:p>
            <a:r>
              <a:t>Delete once passed review</a:t>
            </a:r>
          </a:p>
          <a:p>
            <a:r>
              <a:t>Short lived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TDD ( Test Driven Development ) </a:t>
            </a:r>
          </a:p>
        </p:txBody>
      </p:sp>
      <p:sp>
        <p:nvSpPr>
          <p:cNvPr id="625" name="Shape 6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feature without </a:t>
            </a:r>
          </a:p>
          <a:p>
            <a:pPr marL="800100" lvl="1" indent="-342900">
              <a:buChar char="•"/>
            </a:pPr>
            <a:r>
              <a:t>Behat</a:t>
            </a:r>
          </a:p>
          <a:p>
            <a:pPr marL="800100" lvl="1" indent="-342900">
              <a:buChar char="•"/>
            </a:pPr>
            <a:r>
              <a:t>PHPSpec</a:t>
            </a:r>
          </a:p>
          <a:p>
            <a:pPr marL="800100" lvl="1" indent="-342900">
              <a:buChar char="•"/>
            </a:pPr>
            <a:r>
              <a:t>* Some PHPUnit for M2 *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did we do it?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Github + Git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Magento 2</a:t>
            </a:r>
          </a:p>
        </p:txBody>
      </p:sp>
      <p:sp>
        <p:nvSpPr>
          <p:cNvPr id="633" name="Shape 6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Sysconfig for toggle</a:t>
            </a:r>
          </a:p>
          <a:p>
            <a:r>
              <a:t>Helper module for validation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Scrutinizer</a:t>
            </a:r>
          </a:p>
        </p:txBody>
      </p:sp>
      <p:sp>
        <p:nvSpPr>
          <p:cNvPr id="636" name="Shape 6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Analysis</a:t>
            </a:r>
          </a:p>
          <a:p>
            <a:r>
              <a:t>Running of tests</a:t>
            </a:r>
          </a:p>
          <a:p>
            <a:r>
              <a:t>Deployment mechanism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52627">
              <a:defRPr sz="3564"/>
            </a:lvl1pPr>
          </a:lstStyle>
          <a:p>
            <a:r>
              <a:t>Further reading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Further Reading</a:t>
            </a:r>
          </a:p>
        </p:txBody>
      </p:sp>
      <p:pic>
        <p:nvPicPr>
          <p:cNvPr id="6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991" y="1199410"/>
            <a:ext cx="2122967" cy="274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Further Reading</a:t>
            </a:r>
          </a:p>
        </p:txBody>
      </p:sp>
      <p:pic>
        <p:nvPicPr>
          <p:cNvPr id="6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48" y="1178044"/>
            <a:ext cx="2114880" cy="2787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Further Reading</a:t>
            </a:r>
          </a:p>
        </p:txBody>
      </p:sp>
      <p:pic>
        <p:nvPicPr>
          <p:cNvPr id="6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582" y="1168400"/>
            <a:ext cx="1873009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sz="half" idx="1"/>
          </p:nvPr>
        </p:nvSpPr>
        <p:spPr>
          <a:xfrm>
            <a:off x="759416" y="1035156"/>
            <a:ext cx="8361335" cy="2652182"/>
          </a:xfrm>
          <a:prstGeom prst="rect">
            <a:avLst/>
          </a:prstGeom>
        </p:spPr>
        <p:txBody>
          <a:bodyPr/>
          <a:lstStyle/>
          <a:p>
            <a:pPr defTabSz="251460">
              <a:spcBef>
                <a:spcPts val="200"/>
              </a:spcBef>
              <a:defRPr sz="1760"/>
            </a:pPr>
            <a:r>
              <a:rPr sz="2310" b="1" dirty="0" smtClean="0"/>
              <a:t>short cycles</a:t>
            </a:r>
            <a:r>
              <a:rPr lang="en-GB" sz="1760" dirty="0"/>
              <a:t>	</a:t>
            </a:r>
            <a:r>
              <a:rPr lang="en-GB" dirty="0" smtClean="0"/>
              <a:t>			</a:t>
            </a:r>
            <a:r>
              <a:rPr dirty="0" smtClean="0"/>
              <a:t> </a:t>
            </a:r>
            <a:r>
              <a:rPr lang="en-GB" dirty="0" smtClean="0"/>
              <a:t>== Sprints</a:t>
            </a:r>
          </a:p>
          <a:p>
            <a:pPr defTabSz="251460">
              <a:spcBef>
                <a:spcPts val="200"/>
              </a:spcBef>
              <a:defRPr sz="1760"/>
            </a:pPr>
            <a:endParaRPr lang="en-GB" sz="2310" b="1" dirty="0" smtClean="0"/>
          </a:p>
          <a:p>
            <a:pPr defTabSz="251460">
              <a:spcBef>
                <a:spcPts val="200"/>
              </a:spcBef>
              <a:defRPr sz="1760"/>
            </a:pPr>
            <a:r>
              <a:rPr sz="2310" b="1" dirty="0" smtClean="0"/>
              <a:t>reliably</a:t>
            </a:r>
            <a:r>
              <a:rPr b="1" dirty="0" smtClean="0"/>
              <a:t> </a:t>
            </a:r>
            <a:r>
              <a:rPr sz="2310" b="1" dirty="0" smtClean="0"/>
              <a:t>released</a:t>
            </a:r>
            <a:r>
              <a:rPr lang="en-GB" sz="1760" dirty="0"/>
              <a:t>	</a:t>
            </a:r>
            <a:r>
              <a:rPr dirty="0" smtClean="0"/>
              <a:t> </a:t>
            </a:r>
            <a:r>
              <a:rPr lang="en-GB" dirty="0" smtClean="0"/>
              <a:t>== </a:t>
            </a:r>
            <a:r>
              <a:rPr lang="en-GB" sz="1760" i="0" dirty="0"/>
              <a:t>Working software over </a:t>
            </a:r>
            <a:r>
              <a:rPr lang="en-GB" sz="1760" i="0" dirty="0" smtClean="0"/>
              <a:t>comprehensive documentation</a:t>
            </a:r>
            <a:r>
              <a:rPr lang="en-GB" sz="1760" i="0" dirty="0"/>
              <a:t/>
            </a:r>
            <a:br>
              <a:rPr lang="en-GB" sz="1760" i="0" dirty="0"/>
            </a:br>
            <a:endParaRPr lang="en-GB" dirty="0" smtClean="0"/>
          </a:p>
          <a:p>
            <a:pPr defTabSz="251460">
              <a:spcBef>
                <a:spcPts val="200"/>
              </a:spcBef>
              <a:defRPr sz="1760"/>
            </a:pPr>
            <a:r>
              <a:rPr sz="2310" b="1" dirty="0" smtClean="0"/>
              <a:t>faster</a:t>
            </a:r>
            <a:r>
              <a:rPr dirty="0" smtClean="0"/>
              <a:t> </a:t>
            </a:r>
            <a:r>
              <a:rPr lang="en-GB" dirty="0" smtClean="0"/>
              <a:t>.. </a:t>
            </a:r>
            <a:r>
              <a:rPr sz="2310" b="1" dirty="0" smtClean="0"/>
              <a:t>frequently</a:t>
            </a:r>
            <a:r>
              <a:rPr lang="en-GB" sz="1760" dirty="0" smtClean="0"/>
              <a:t>	 </a:t>
            </a:r>
            <a:r>
              <a:rPr lang="en-GB" sz="1760" dirty="0"/>
              <a:t>== Responding to change over following a plan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Further Reading</a:t>
            </a:r>
          </a:p>
        </p:txBody>
      </p:sp>
      <p:pic>
        <p:nvPicPr>
          <p:cNvPr id="6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00" y="1116873"/>
            <a:ext cx="2432745" cy="2909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752" y="3363132"/>
            <a:ext cx="2208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@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jcowie</a:t>
            </a: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Jamescowie</a:t>
            </a:r>
            <a:r>
              <a:rPr lang="en-US" dirty="0" smtClean="0"/>
              <a:t>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714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06324">
              <a:defRPr sz="2144"/>
            </a:lvl1pPr>
          </a:lstStyle>
          <a:p>
            <a:r>
              <a:t>Benefits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Accelerated Time to Market</a:t>
            </a:r>
          </a:p>
          <a:p>
            <a:r>
              <a:t>Building the Right Product</a:t>
            </a:r>
          </a:p>
          <a:p>
            <a:r>
              <a:t>Improved Productivity and Efficiency</a:t>
            </a:r>
          </a:p>
          <a:p>
            <a:r>
              <a:t>Reliable Releases</a:t>
            </a:r>
          </a:p>
          <a:p>
            <a:r>
              <a:t>Improved Product Quality</a:t>
            </a:r>
          </a:p>
          <a:p>
            <a:r>
              <a:t>Improved Customer Satisfaction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568695" y="837673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19229" y="868347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5140370" y="1116319"/>
            <a:ext cx="772809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69763" y="868347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3351718" y="1116319"/>
            <a:ext cx="716088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04800" y="868347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Notched Right Arrow 3"/>
          <p:cNvSpPr/>
          <p:nvPr/>
        </p:nvSpPr>
        <p:spPr>
          <a:xfrm>
            <a:off x="1480404" y="1108571"/>
            <a:ext cx="707885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9837" y="868347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587" y="1075013"/>
            <a:ext cx="12208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Code done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9298" y="1079365"/>
            <a:ext cx="1131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Unit Tests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2317" y="1052222"/>
            <a:ext cx="10028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Integrate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3346" y="919215"/>
            <a:ext cx="13619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Acceptance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Tests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27131" y="919215"/>
            <a:ext cx="116954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Deploy to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production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68695" y="3297845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9" name="Notched Right Arrow 18"/>
          <p:cNvSpPr/>
          <p:nvPr/>
        </p:nvSpPr>
        <p:spPr>
          <a:xfrm>
            <a:off x="6989490" y="3576491"/>
            <a:ext cx="790228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19229" y="3328519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1" name="Notched Right Arrow 20"/>
          <p:cNvSpPr/>
          <p:nvPr/>
        </p:nvSpPr>
        <p:spPr>
          <a:xfrm>
            <a:off x="5131662" y="3576491"/>
            <a:ext cx="790228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869763" y="3328519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3" name="Notched Right Arrow 22"/>
          <p:cNvSpPr/>
          <p:nvPr/>
        </p:nvSpPr>
        <p:spPr>
          <a:xfrm>
            <a:off x="3303708" y="3576491"/>
            <a:ext cx="790228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004800" y="3328519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" name="Notched Right Arrow 24"/>
          <p:cNvSpPr/>
          <p:nvPr/>
        </p:nvSpPr>
        <p:spPr>
          <a:xfrm>
            <a:off x="1392015" y="3568743"/>
            <a:ext cx="790228" cy="286719"/>
          </a:xfrm>
          <a:prstGeom prst="notchedRightArrow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39837" y="3328519"/>
            <a:ext cx="1401892" cy="78266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587" y="3535185"/>
            <a:ext cx="12208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Code done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18335" y="3539537"/>
            <a:ext cx="1131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Unit Tests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22317" y="3512394"/>
            <a:ext cx="10028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Integrate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37219" y="3379387"/>
            <a:ext cx="13619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Acceptance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Tests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7131" y="3379387"/>
            <a:ext cx="116954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Deploy to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production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7082036" y="971679"/>
            <a:ext cx="603752" cy="575998"/>
          </a:xfrm>
          <a:prstGeom prst="noSmoking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964485" y="1693739"/>
            <a:ext cx="8489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Manual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98169" y="225878"/>
            <a:ext cx="331276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Continuous Delivery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1969" y="2659930"/>
            <a:ext cx="39331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Continuous Deployment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080065" y="4127864"/>
            <a:ext cx="5668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636466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Auto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36466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636466"/>
      </a:dk1>
      <a:lt1>
        <a:srgbClr val="664503"/>
      </a:lt1>
      <a:dk2>
        <a:srgbClr val="A7A7A7"/>
      </a:dk2>
      <a:lt2>
        <a:srgbClr val="535353"/>
      </a:lt2>
      <a:accent1>
        <a:srgbClr val="F26322"/>
      </a:accent1>
      <a:accent2>
        <a:srgbClr val="FBBC97"/>
      </a:accent2>
      <a:accent3>
        <a:srgbClr val="27A2A9"/>
      </a:accent3>
      <a:accent4>
        <a:srgbClr val="B1D3D6"/>
      </a:accent4>
      <a:accent5>
        <a:srgbClr val="AEB0B2"/>
      </a:accent5>
      <a:accent6>
        <a:srgbClr val="D9DAD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36466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36466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36466"/>
      </a:dk1>
      <a:lt1>
        <a:srgbClr val="664503"/>
      </a:lt1>
      <a:dk2>
        <a:srgbClr val="A7A7A7"/>
      </a:dk2>
      <a:lt2>
        <a:srgbClr val="535353"/>
      </a:lt2>
      <a:accent1>
        <a:srgbClr val="F26322"/>
      </a:accent1>
      <a:accent2>
        <a:srgbClr val="FBBC97"/>
      </a:accent2>
      <a:accent3>
        <a:srgbClr val="27A2A9"/>
      </a:accent3>
      <a:accent4>
        <a:srgbClr val="B1D3D6"/>
      </a:accent4>
      <a:accent5>
        <a:srgbClr val="AEB0B2"/>
      </a:accent5>
      <a:accent6>
        <a:srgbClr val="D9DAD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36466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636466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544</Words>
  <Application>Microsoft Macintosh PowerPoint</Application>
  <PresentationFormat>On-screen Show (16:9)</PresentationFormat>
  <Paragraphs>235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Arial</vt:lpstr>
      <vt:lpstr>Office Theme</vt:lpstr>
      <vt:lpstr>PowerPoint Presentation</vt:lpstr>
      <vt:lpstr>Leveraging Continuous Delivery for Magento 2</vt:lpstr>
      <vt:lpstr>Continuous Integration</vt:lpstr>
      <vt:lpstr>Benefits </vt:lpstr>
      <vt:lpstr>PowerPoint Presentation</vt:lpstr>
      <vt:lpstr>Continuous Delivery / Deployment </vt:lpstr>
      <vt:lpstr>PowerPoint Presentation</vt:lpstr>
      <vt:lpstr>Benefits</vt:lpstr>
      <vt:lpstr>PowerPoint Presentation</vt:lpstr>
      <vt:lpstr>How have I been working on Magento 1 &amp; Magento 2</vt:lpstr>
      <vt:lpstr>Pipeline 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this look in source control </vt:lpstr>
      <vt:lpstr>PowerPoint Presentation</vt:lpstr>
      <vt:lpstr>PowerPoint Presentation</vt:lpstr>
      <vt:lpstr>The client wants a feature removed </vt:lpstr>
      <vt:lpstr>PowerPoint Presentation</vt:lpstr>
      <vt:lpstr>PowerPoint Presentation</vt:lpstr>
      <vt:lpstr>PowerPoint Presentation</vt:lpstr>
      <vt:lpstr>What did I want improved ? </vt:lpstr>
      <vt:lpstr>PowerPoint Presentation</vt:lpstr>
      <vt:lpstr>Feedback time</vt:lpstr>
      <vt:lpstr>Feedback Time (Why ?)</vt:lpstr>
      <vt:lpstr>Feedback from who ?</vt:lpstr>
      <vt:lpstr>Why</vt:lpstr>
      <vt:lpstr>Why</vt:lpstr>
      <vt:lpstr>Why</vt:lpstr>
      <vt:lpstr>PowerPoint Presentation</vt:lpstr>
      <vt:lpstr>PowerPoint Presentation</vt:lpstr>
      <vt:lpstr>What options did I see? </vt:lpstr>
      <vt:lpstr>Feature Branches</vt:lpstr>
      <vt:lpstr>PowerPoint Presentation</vt:lpstr>
      <vt:lpstr>The rules of feature branching</vt:lpstr>
      <vt:lpstr>PowerPoint Presentation</vt:lpstr>
      <vt:lpstr>Disadvantages                     </vt:lpstr>
      <vt:lpstr>PowerPoint Presentation</vt:lpstr>
      <vt:lpstr>What are feature toggles ?</vt:lpstr>
      <vt:lpstr>PowerPoint Presentation</vt:lpstr>
      <vt:lpstr>PowerPoint Presentation</vt:lpstr>
      <vt:lpstr>PowerPoint Presentation</vt:lpstr>
      <vt:lpstr>Disadvantages</vt:lpstr>
      <vt:lpstr>Benefits</vt:lpstr>
      <vt:lpstr>Our solution</vt:lpstr>
      <vt:lpstr>Our solution</vt:lpstr>
      <vt:lpstr>BDD ( Behaviour Driven Development )</vt:lpstr>
      <vt:lpstr>User Stories</vt:lpstr>
      <vt:lpstr>Business Value</vt:lpstr>
      <vt:lpstr>Example Workshop</vt:lpstr>
      <vt:lpstr>Feature Toggles</vt:lpstr>
      <vt:lpstr>Feature Branches</vt:lpstr>
      <vt:lpstr>TDD ( Test Driven Development ) </vt:lpstr>
      <vt:lpstr>How did we do it?</vt:lpstr>
      <vt:lpstr>Github + Git</vt:lpstr>
      <vt:lpstr>Magento 2</vt:lpstr>
      <vt:lpstr>Scrutinizer</vt:lpstr>
      <vt:lpstr>Further reading</vt:lpstr>
      <vt:lpstr>Further Reading</vt:lpstr>
      <vt:lpstr>Further Reading</vt:lpstr>
      <vt:lpstr>Further Reading</vt:lpstr>
      <vt:lpstr>Further Reading</vt:lpstr>
      <vt:lpstr>Q and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James Cowie</cp:lastModifiedBy>
  <cp:revision>46</cp:revision>
  <dcterms:modified xsi:type="dcterms:W3CDTF">2016-04-08T16:29:07Z</dcterms:modified>
</cp:coreProperties>
</file>